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4" r:id="rId3"/>
    <p:sldId id="257" r:id="rId4"/>
    <p:sldId id="272" r:id="rId5"/>
    <p:sldId id="266" r:id="rId6"/>
    <p:sldId id="267" r:id="rId7"/>
    <p:sldId id="268" r:id="rId8"/>
    <p:sldId id="270" r:id="rId9"/>
    <p:sldId id="271" r:id="rId10"/>
    <p:sldId id="274" r:id="rId11"/>
    <p:sldId id="277" r:id="rId12"/>
    <p:sldId id="275" r:id="rId13"/>
    <p:sldId id="258" r:id="rId14"/>
    <p:sldId id="261" r:id="rId15"/>
    <p:sldId id="269" r:id="rId16"/>
    <p:sldId id="265" r:id="rId17"/>
    <p:sldId id="262" r:id="rId18"/>
    <p:sldId id="276" r:id="rId19"/>
    <p:sldId id="263" r:id="rId20"/>
    <p:sldId id="273" r:id="rId21"/>
    <p:sldId id="259" r:id="rId22"/>
    <p:sldId id="260" r:id="rId23"/>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DDCC-C95F-B63A-7B50-FB9299DB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5BB9F-3955-462C-3935-160233A43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D91A9-85C9-2EDB-3301-8BDEB7CF65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823E3-82B3-7554-4D99-78FC11BDE2A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4937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577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54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liron02319/Machine_Learning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2" y="5151649"/>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
        <p:nvSpPr>
          <p:cNvPr id="6" name="תיבת טקסט 5">
            <a:extLst>
              <a:ext uri="{FF2B5EF4-FFF2-40B4-BE49-F238E27FC236}">
                <a16:creationId xmlns:a16="http://schemas.microsoft.com/office/drawing/2014/main" id="{DE80A767-BCC7-CC94-361F-33E87D416FB5}"/>
              </a:ext>
            </a:extLst>
          </p:cNvPr>
          <p:cNvSpPr txBox="1"/>
          <p:nvPr/>
        </p:nvSpPr>
        <p:spPr>
          <a:xfrm>
            <a:off x="305452" y="7354976"/>
            <a:ext cx="8350211" cy="400110"/>
          </a:xfrm>
          <a:prstGeom prst="rect">
            <a:avLst/>
          </a:prstGeom>
          <a:noFill/>
        </p:spPr>
        <p:txBody>
          <a:bodyPr wrap="square" rtlCol="1">
            <a:spAutoFit/>
          </a:bodyPr>
          <a:lstStyle/>
          <a:p>
            <a:r>
              <a:rPr lang="he-IL" sz="2000" dirty="0">
                <a:solidFill>
                  <a:schemeClr val="bg1"/>
                </a:solidFill>
              </a:rPr>
              <a:t>קישור ל-</a:t>
            </a:r>
            <a:r>
              <a:rPr lang="en-US" sz="2000" dirty="0">
                <a:solidFill>
                  <a:schemeClr val="bg1"/>
                </a:solidFill>
              </a:rPr>
              <a:t>GitHub</a:t>
            </a:r>
            <a:r>
              <a:rPr lang="he-IL" sz="2000" dirty="0">
                <a:solidFill>
                  <a:schemeClr val="bg1"/>
                </a:solidFill>
              </a:rPr>
              <a:t>: </a:t>
            </a:r>
            <a:r>
              <a:rPr lang="en-US" sz="2000" dirty="0">
                <a:solidFill>
                  <a:schemeClr val="bg1"/>
                </a:solidFill>
                <a:hlinkClick r:id="rId4"/>
              </a:rPr>
              <a:t>https://github.com/liron02319/Machine_Learning_Project.git</a:t>
            </a:r>
            <a:endParaRPr lang="he-IL"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522A-C729-4668-57B1-F9112F5CC66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9ACD061-CC63-9B2D-2E62-6C4DC0FB83AA}"/>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שאר הערכים</a:t>
            </a:r>
            <a:endParaRPr lang="en-US" sz="4800" dirty="0">
              <a:solidFill>
                <a:srgbClr val="D69DE3"/>
              </a:solidFill>
            </a:endParaRPr>
          </a:p>
        </p:txBody>
      </p:sp>
      <p:sp>
        <p:nvSpPr>
          <p:cNvPr id="2" name="תיבת טקסט 1">
            <a:extLst>
              <a:ext uri="{FF2B5EF4-FFF2-40B4-BE49-F238E27FC236}">
                <a16:creationId xmlns:a16="http://schemas.microsoft.com/office/drawing/2014/main" id="{4F35B181-2FED-DCA1-B787-7DA9C40A73ED}"/>
              </a:ext>
            </a:extLst>
          </p:cNvPr>
          <p:cNvSpPr txBox="1"/>
          <p:nvPr/>
        </p:nvSpPr>
        <p:spPr>
          <a:xfrm>
            <a:off x="364878" y="1253909"/>
            <a:ext cx="4034246" cy="393954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יש הרבה יותר נקודות עם שבץ אשר ערך זה הוא "</a:t>
            </a:r>
            <a:r>
              <a:rPr lang="en-US" sz="2400" dirty="0">
                <a:solidFill>
                  <a:schemeClr val="bg1"/>
                </a:solidFill>
                <a:latin typeface="Calibri" panose="020F0502020204030204" pitchFamily="34" charset="0"/>
              </a:rPr>
              <a:t>private</a:t>
            </a:r>
            <a:r>
              <a:rPr lang="he-IL" sz="2400" dirty="0">
                <a:solidFill>
                  <a:schemeClr val="bg1"/>
                </a:solidFill>
                <a:latin typeface="Calibri" panose="020F0502020204030204" pitchFamily="34" charset="0"/>
              </a:rPr>
              <a:t>"</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ובנוסף רוב הנקודות ללא שבץ עם ערך "</a:t>
            </a:r>
            <a:r>
              <a:rPr lang="en-US" sz="2400" dirty="0" err="1">
                <a:solidFill>
                  <a:schemeClr val="bg1"/>
                </a:solidFill>
                <a:latin typeface="Calibri" panose="020F0502020204030204" pitchFamily="34" charset="0"/>
              </a:rPr>
              <a:t>self_employed</a:t>
            </a:r>
            <a:r>
              <a:rPr lang="he-IL" sz="2400" dirty="0">
                <a:solidFill>
                  <a:schemeClr val="bg1"/>
                </a:solidFill>
                <a:latin typeface="Calibri" panose="020F0502020204030204" pitchFamily="34" charset="0"/>
              </a:rPr>
              <a:t>"</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חוץ מזה לא מבחינים בטרנדים גדולים בנתונים שלא ראינו </a:t>
            </a:r>
            <a:r>
              <a:rPr lang="he-IL" sz="2400">
                <a:solidFill>
                  <a:schemeClr val="bg1"/>
                </a:solidFill>
                <a:latin typeface="Calibri" panose="020F0502020204030204" pitchFamily="34" charset="0"/>
              </a:rPr>
              <a:t>קודם.</a:t>
            </a:r>
            <a:endParaRPr lang="he-IL" sz="2400" dirty="0">
              <a:solidFill>
                <a:schemeClr val="bg1"/>
              </a:solidFill>
              <a:latin typeface="Calibri" panose="020F0502020204030204" pitchFamily="34" charset="0"/>
            </a:endParaRP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הנקודות מאוד מעורבבות והמרחקים ביניהם קטנים.</a:t>
            </a:r>
          </a:p>
        </p:txBody>
      </p:sp>
      <p:pic>
        <p:nvPicPr>
          <p:cNvPr id="7" name="תמונה 6" descr="תמונה שמכילה טקסט, תרשים, צילום מסך, עיצוב&#10;&#10;תוכן בינה מלאכותית גנרטיבית עשוי להיות שגוי.">
            <a:extLst>
              <a:ext uri="{FF2B5EF4-FFF2-40B4-BE49-F238E27FC236}">
                <a16:creationId xmlns:a16="http://schemas.microsoft.com/office/drawing/2014/main" id="{17856117-9AB8-E13F-153F-B7A1E4DDBAC7}"/>
              </a:ext>
            </a:extLst>
          </p:cNvPr>
          <p:cNvPicPr>
            <a:picLocks noChangeAspect="1"/>
          </p:cNvPicPr>
          <p:nvPr/>
        </p:nvPicPr>
        <p:blipFill>
          <a:blip r:embed="rId3"/>
          <a:stretch>
            <a:fillRect/>
          </a:stretch>
        </p:blipFill>
        <p:spPr>
          <a:xfrm>
            <a:off x="4517571" y="1079737"/>
            <a:ext cx="9747951" cy="6693643"/>
          </a:xfrm>
          <a:prstGeom prst="rect">
            <a:avLst/>
          </a:prstGeom>
        </p:spPr>
      </p:pic>
    </p:spTree>
    <p:extLst>
      <p:ext uri="{BB962C8B-B14F-4D97-AF65-F5344CB8AC3E}">
        <p14:creationId xmlns:p14="http://schemas.microsoft.com/office/powerpoint/2010/main" val="426496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071682" y="1253909"/>
            <a:ext cx="4588629" cy="6894195"/>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נתמודד עם זה בעזרת נתינת משקל יותר גדול באימון לדוגמאות שקיבלו שבץ.</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דרך נוספת היא </a:t>
            </a:r>
            <a:r>
              <a:rPr lang="en-US" sz="2400" dirty="0">
                <a:solidFill>
                  <a:schemeClr val="bg1"/>
                </a:solidFill>
                <a:latin typeface="Calibri" panose="020F0502020204030204" pitchFamily="34" charset="0"/>
              </a:rPr>
              <a:t>Oversampling</a:t>
            </a:r>
            <a:r>
              <a:rPr lang="he-IL" sz="2400" dirty="0">
                <a:solidFill>
                  <a:schemeClr val="bg1"/>
                </a:solidFill>
                <a:latin typeface="Calibri" panose="020F0502020204030204" pitchFamily="34" charset="0"/>
              </a:rPr>
              <a:t>, לא נשתמש בה לניסויים אלה</a:t>
            </a: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3754874"/>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r>
                  <a:rPr lang="he-IL" sz="2400" dirty="0">
                    <a:solidFill>
                      <a:schemeClr val="bg1"/>
                    </a:solidFill>
                  </a:rPr>
                  <a:t> </a:t>
                </a:r>
              </a:p>
            </p:txBody>
          </p:sp>
        </mc:Choice>
        <mc:Fallback>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3754874"/>
              </a:xfrm>
              <a:prstGeom prst="rect">
                <a:avLst/>
              </a:prstGeom>
              <a:blipFill>
                <a:blip r:embed="rId4"/>
                <a:stretch>
                  <a:fillRect t="-2760" r="-1870" b="-2760"/>
                </a:stretch>
              </a:blipFill>
            </p:spPr>
            <p:txBody>
              <a:bodyPr/>
              <a:lstStyle/>
              <a:p>
                <a:r>
                  <a:rPr lang="he-IL">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5940088"/>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היה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גם במודל זה אי איזון המידע ומהתפלגות המעורבבת של הנקודות מאוד פוגע בביצועים של המודל. הוא כנראה נכשל כיוון שאי אפשר ממש להפריד את הנקודות לפי קבלת שבץ עם מישור.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38609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שלמידע יש מבנה ליניארי כך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288391"/>
            <a:ext cx="8533730" cy="6186954"/>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טעינת</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וניקוי</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a:lnSpc>
                <a:spcPts val="2750"/>
              </a:lnSpc>
            </a:pPr>
            <a:r>
              <a:rPr lang="en-US" sz="2200" b="1" dirty="0">
                <a:solidFill>
                  <a:srgbClr val="E5DCE6"/>
                </a:solidFill>
                <a:ea typeface="Bricolage Grotesque Extra Bold" pitchFamily="34" charset="-122"/>
                <a:cs typeface="Calibri" panose="020F0502020204030204" pitchFamily="34" charset="0"/>
              </a:rPr>
              <a:t>קידוד </a:t>
            </a:r>
            <a:r>
              <a:rPr lang="en-US" sz="2200" b="1" dirty="0" err="1">
                <a:solidFill>
                  <a:srgbClr val="E5DCE6"/>
                </a:solidFill>
                <a:ea typeface="Bricolage Grotesque Extra Bold" pitchFamily="34" charset="-122"/>
                <a:cs typeface="Calibri" panose="020F0502020204030204" pitchFamily="34" charset="0"/>
              </a:rPr>
              <a:t>משתנים</a:t>
            </a:r>
            <a:r>
              <a:rPr lang="en-US" sz="2200" b="1" dirty="0">
                <a:solidFill>
                  <a:srgbClr val="E5DCE6"/>
                </a:solidFill>
                <a:ea typeface="Bricolage Grotesque Extra Bold" pitchFamily="34" charset="-122"/>
                <a:cs typeface="Calibri" panose="020F0502020204030204" pitchFamily="34" charset="0"/>
              </a:rPr>
              <a:t> </a:t>
            </a:r>
            <a:r>
              <a:rPr lang="en-US" sz="2200" b="1" dirty="0" err="1">
                <a:solidFill>
                  <a:srgbClr val="E5DCE6"/>
                </a:solidFill>
                <a:ea typeface="Bricolage Grotesque Extra Bold" pitchFamily="34" charset="-122"/>
                <a:cs typeface="Calibri" panose="020F0502020204030204" pitchFamily="34" charset="0"/>
              </a:rPr>
              <a:t>קטגוריים</a:t>
            </a:r>
            <a:r>
              <a:rPr lang="en-US" sz="2200" b="1" dirty="0">
                <a:solidFill>
                  <a:srgbClr val="E5DCE6"/>
                </a:solidFill>
                <a:ea typeface="Bricolage Grotesque Extra Bold" pitchFamily="34" charset="-122"/>
                <a:cs typeface="Calibri" panose="020F0502020204030204" pitchFamily="34" charset="0"/>
              </a:rPr>
              <a:t> </a:t>
            </a:r>
            <a:r>
              <a:rPr lang="he-IL" sz="2200" b="1" dirty="0">
                <a:solidFill>
                  <a:srgbClr val="E5DCE6"/>
                </a:solidFill>
                <a:ea typeface="Bricolage Grotesque Extra Bold" pitchFamily="34" charset="-122"/>
                <a:cs typeface="Calibri" panose="020F0502020204030204" pitchFamily="34" charset="0"/>
              </a:rPr>
              <a:t>(</a:t>
            </a:r>
            <a:r>
              <a:rPr lang="en-US" sz="2200" dirty="0">
                <a:solidFill>
                  <a:schemeClr val="bg1"/>
                </a:solidFill>
              </a:rPr>
              <a:t>One-Hot encoding</a:t>
            </a:r>
            <a:r>
              <a:rPr lang="he-IL" sz="2200" b="1" dirty="0">
                <a:solidFill>
                  <a:srgbClr val="E5DCE6"/>
                </a:solidFill>
                <a:ea typeface="Bricolage Grotesque Extra Bold" pitchFamily="34" charset="-122"/>
                <a:cs typeface="Calibri" panose="020F0502020204030204" pitchFamily="34" charset="0"/>
              </a:rPr>
              <a:t>)</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r>
              <a:rPr lang="he-IL" sz="2200" dirty="0">
                <a:solidFill>
                  <a:schemeClr val="bg1"/>
                </a:solidFill>
              </a:rPr>
              <a:t>בוצע לעמודות הקטגוריאליות קידוד עם:</a:t>
            </a:r>
          </a:p>
          <a:p>
            <a:r>
              <a:rPr lang="en-US" sz="2000" b="0" dirty="0" err="1">
                <a:solidFill>
                  <a:srgbClr val="4EC9B0"/>
                </a:solidFill>
                <a:effectLst/>
                <a:latin typeface="Consolas" panose="020B0609020204030204" pitchFamily="49" charset="0"/>
              </a:rPr>
              <a:t>pandas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get_dummies</a:t>
            </a:r>
            <a:r>
              <a:rPr lang="en-US" sz="2000" b="0" dirty="0">
                <a:solidFill>
                  <a:srgbClr val="CCCCCC"/>
                </a:solidFill>
                <a:effectLst/>
                <a:latin typeface="Consolas" panose="020B0609020204030204" pitchFamily="49" charset="0"/>
              </a:rPr>
              <a:t>()</a:t>
            </a:r>
          </a:p>
          <a:p>
            <a:endParaRPr lang="en-US" sz="2200" dirty="0">
              <a:solidFill>
                <a:schemeClr val="bg1"/>
              </a:solidFill>
            </a:endParaRPr>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נרמול</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he-IL" sz="1750" dirty="0">
                <a:solidFill>
                  <a:srgbClr val="E5DCE6"/>
                </a:solidFill>
                <a:latin typeface="Montserrat" pitchFamily="34" charset="0"/>
              </a:rPr>
              <a:t>את העמדות עם הערכים המספריים נרמלנו באמצעות </a:t>
            </a:r>
            <a:r>
              <a:rPr lang="en-US" sz="1750" dirty="0">
                <a:solidFill>
                  <a:srgbClr val="E5DCE6"/>
                </a:solidFill>
                <a:latin typeface="Montserrat" pitchFamily="34" charset="0"/>
              </a:rPr>
              <a:t>MinMaxScaler</a:t>
            </a:r>
            <a:r>
              <a:rPr lang="he-IL" sz="1750" dirty="0">
                <a:solidFill>
                  <a:srgbClr val="E5DCE6"/>
                </a:solidFill>
                <a:latin typeface="Montserrat" pitchFamily="34" charset="0"/>
              </a:rPr>
              <a:t> שהופך כל ערך להיות בין 0 ל- 1 כאשר 1 מייצג ערך מקסימלי של עמודה ו-0 ערך מינימלי של עמודה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nSpc>
                <a:spcPts val="2850"/>
              </a:lnSpc>
              <a:buNone/>
            </a:pPr>
            <a:r>
              <a:rPr lang="en-US" sz="1750" dirty="0">
                <a:solidFill>
                  <a:srgbClr val="E5DCE6"/>
                </a:solidFill>
                <a:latin typeface="Montserrat" pitchFamily="34" charset="0"/>
                <a:ea typeface="Microsoft YaHei UI" panose="020B0503020204020204" pitchFamily="34" charset="-122"/>
                <a:cs typeface="Montserrat" pitchFamily="34" charset="-120"/>
              </a:rPr>
              <a:t>שימוש ב-ExtraTreesClassifier לזיהוי המשתנים המשפיעים ביותר </a:t>
            </a:r>
            <a:r>
              <a:rPr lang="en-US" sz="1750" dirty="0" err="1">
                <a:solidFill>
                  <a:srgbClr val="E5DCE6"/>
                </a:solidFill>
                <a:latin typeface="Montserrat" pitchFamily="34" charset="0"/>
                <a:ea typeface="Microsoft YaHei UI" panose="020B0503020204020204" pitchFamily="34" charset="-122"/>
                <a:cs typeface="Montserrat" pitchFamily="34" charset="-120"/>
              </a:rPr>
              <a:t>על</a:t>
            </a:r>
            <a:r>
              <a:rPr lang="en-US" sz="1750" dirty="0">
                <a:solidFill>
                  <a:srgbClr val="E5DCE6"/>
                </a:solidFill>
                <a:latin typeface="Montserrat" pitchFamily="34" charset="0"/>
                <a:ea typeface="Microsoft YaHei UI" panose="020B0503020204020204" pitchFamily="34" charset="-122"/>
                <a:cs typeface="Montserrat" pitchFamily="34" charset="-120"/>
              </a:rPr>
              <a:t> </a:t>
            </a:r>
            <a:r>
              <a:rPr lang="en-US" sz="1750" dirty="0" err="1">
                <a:solidFill>
                  <a:srgbClr val="E5DCE6"/>
                </a:solidFill>
                <a:latin typeface="Montserrat" pitchFamily="34" charset="0"/>
                <a:ea typeface="Microsoft YaHei UI" panose="020B0503020204020204" pitchFamily="34" charset="-122"/>
                <a:cs typeface="Montserrat" pitchFamily="34" charset="-120"/>
              </a:rPr>
              <a:t>סיכון</a:t>
            </a:r>
            <a:r>
              <a:rPr lang="en-US" sz="1750" dirty="0">
                <a:solidFill>
                  <a:srgbClr val="E5DCE6"/>
                </a:solidFill>
                <a:latin typeface="Montserrat" pitchFamily="34" charset="0"/>
                <a:ea typeface="Microsoft YaHei UI" panose="020B0503020204020204" pitchFamily="34" charset="-122"/>
                <a:cs typeface="Montserrat" pitchFamily="34" charset="-120"/>
              </a:rPr>
              <a:t> לשבץ (Feature Importance).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849</TotalTime>
  <Words>2176</Words>
  <Application>Microsoft Office PowerPoint</Application>
  <PresentationFormat>מותאם אישית</PresentationFormat>
  <Paragraphs>167</Paragraphs>
  <Slides>22</Slides>
  <Notes>22</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22</vt:i4>
      </vt:variant>
    </vt:vector>
  </HeadingPairs>
  <TitlesOfParts>
    <vt:vector size="33" baseType="lpstr">
      <vt:lpstr>Batang</vt:lpstr>
      <vt:lpstr>Microsoft GothicNeo</vt:lpstr>
      <vt:lpstr>Arial</vt:lpstr>
      <vt:lpstr>Bricolage Grotesque Extra Bold</vt:lpstr>
      <vt:lpstr>Calibri</vt:lpstr>
      <vt:lpstr>Cambria Math</vt:lpstr>
      <vt:lpstr>Consolas</vt:lpstr>
      <vt:lpstr>Inter</vt:lpstr>
      <vt:lpstr>Montserrat</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98</cp:revision>
  <dcterms:created xsi:type="dcterms:W3CDTF">2025-07-12T19:56:09Z</dcterms:created>
  <dcterms:modified xsi:type="dcterms:W3CDTF">2025-07-27T19:24:10Z</dcterms:modified>
</cp:coreProperties>
</file>